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64" r:id="rId4"/>
    <p:sldId id="265" r:id="rId5"/>
    <p:sldId id="261" r:id="rId6"/>
    <p:sldId id="260" r:id="rId7"/>
    <p:sldId id="269" r:id="rId8"/>
    <p:sldId id="262" r:id="rId9"/>
    <p:sldId id="271" r:id="rId10"/>
    <p:sldId id="267" r:id="rId11"/>
    <p:sldId id="272" r:id="rId12"/>
    <p:sldId id="273" r:id="rId13"/>
    <p:sldId id="263" r:id="rId1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C0C0"/>
    <a:srgbClr val="DBE5E5"/>
    <a:srgbClr val="C0D2D2"/>
    <a:srgbClr val="FFFFFF"/>
    <a:srgbClr val="D2F4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1014" y="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38567909-F465-4DE4-B5A5-46E9BA9C85A8}" type="datetimeFigureOut">
              <a:rPr lang="ko-KR" altLang="en-US" smtClean="0"/>
              <a:pPr/>
              <a:t>2022-10-01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3668DC5B-13E0-472C-874D-E7720C5C303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4956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68DC5B-13E0-472C-874D-E7720C5C303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</a:defRPr>
            </a:lvl1pPr>
          </a:lstStyle>
          <a:p>
            <a:fld id="{F8166F1F-CE9B-4651-A6AA-CD717754106B}" type="datetimeFigureOut">
              <a:rPr lang="en-US" smtClean="0"/>
              <a:pPr/>
              <a:t>10/1/2022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anose="020D0604000000000000" pitchFamily="50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나눔고딕" panose="020D0604000000000000" pitchFamily="50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나눔고딕" panose="020D0604000000000000" pitchFamily="50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나눔고딕" panose="020D0604000000000000" pitchFamily="50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나눔고딕" panose="020D0604000000000000" pitchFamily="50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나눔고딕" panose="020D0604000000000000" pitchFamily="50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y0501/justjumpNetwork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e.hanbiton.com/NewsInfo/UpdateCompleteView.aspx?postKey=625683&amp;searchHead=&amp;page=1&amp;searchKeyWord=&amp;searchType=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github.com/boy0501/2DGP" TargetMode="External"/><Relationship Id="rId7" Type="http://schemas.openxmlformats.org/officeDocument/2006/relationships/image" Target="../media/image22.png"/><Relationship Id="rId2" Type="http://schemas.openxmlformats.org/officeDocument/2006/relationships/hyperlink" Target="https://youtu.be/Db__RmsBETw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Mari-Jun/2020_OPEN_GL-Term-Project" TargetMode="External"/><Relationship Id="rId5" Type="http://schemas.openxmlformats.org/officeDocument/2006/relationships/hyperlink" Target="https://youtu.be/NwGvtj4_O04" TargetMode="Externa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n6TnzF7jdw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.png"/><Relationship Id="rId4" Type="http://schemas.openxmlformats.org/officeDocument/2006/relationships/hyperlink" Target="https://github.com/YeajunLee/FruitsPangPa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eajunLee/FruitsPangPang/blob/main/%EC%84%A4%EB%AA%85/%EB%A7%A4%EC%B9%AD%20%EB%A1%9C%EC%A7%81%20%EA%B5%AC%EC%A1%B0.pdf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y0501/MMOSimu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529771" y="4364638"/>
            <a:ext cx="339225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latin typeface="나눔고딕" panose="020D0604000000000000" pitchFamily="50" charset="-127"/>
              </a:rPr>
              <a:t>Game Programmer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29770" y="537966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나눔고딕" panose="020D0604000000000000" pitchFamily="50" charset="-127"/>
                <a:cs typeface="Noto Sans CJK KR Regular" pitchFamily="34" charset="0"/>
              </a:rPr>
              <a:t>2022</a:t>
            </a:r>
            <a:endParaRPr lang="en-US" dirty="0">
              <a:latin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63F4444-3275-D936-CF64-F3907B9567EA}"/>
              </a:ext>
            </a:extLst>
          </p:cNvPr>
          <p:cNvSpPr/>
          <p:nvPr/>
        </p:nvSpPr>
        <p:spPr>
          <a:xfrm>
            <a:off x="4064000" y="0"/>
            <a:ext cx="14249400" cy="10287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529770" y="9433419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이수민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7273370" y="8764089"/>
            <a:ext cx="327736" cy="854062"/>
            <a:chOff x="17273370" y="8764089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273370" y="8764089"/>
              <a:ext cx="327735" cy="327735"/>
              <a:chOff x="17273370" y="8764089"/>
              <a:chExt cx="327735" cy="32773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273370" y="8764089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273371" y="9290416"/>
              <a:ext cx="327735" cy="327735"/>
              <a:chOff x="17273371" y="9290416"/>
              <a:chExt cx="327735" cy="32773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273371" y="9290416"/>
                <a:ext cx="327735" cy="327735"/>
              </a:xfrm>
              <a:prstGeom prst="rect">
                <a:avLst/>
              </a:prstGeom>
            </p:spPr>
          </p:pic>
        </p:grpSp>
      </p:grpSp>
      <p:sp>
        <p:nvSpPr>
          <p:cNvPr id="5" name="Object 5"/>
          <p:cNvSpPr txBox="1"/>
          <p:nvPr/>
        </p:nvSpPr>
        <p:spPr>
          <a:xfrm>
            <a:off x="4644055" y="7661998"/>
            <a:ext cx="12756726" cy="21544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400" dirty="0">
                <a:solidFill>
                  <a:schemeClr val="bg1"/>
                </a:solidFill>
                <a:latin typeface="나눔고딕" panose="020D0604000000000000" pitchFamily="50" charset="-127"/>
                <a:cs typeface="Noto Sans CJK KR Black" pitchFamily="34" charset="0"/>
              </a:rPr>
              <a:t>Portfolio</a:t>
            </a:r>
            <a:endParaRPr lang="en-US" dirty="0">
              <a:solidFill>
                <a:schemeClr val="bg1"/>
              </a:solidFill>
              <a:latin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3594" y="1656449"/>
            <a:ext cx="4679006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6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Just Jump : </a:t>
            </a:r>
          </a:p>
          <a:p>
            <a:r>
              <a:rPr lang="en-US" altLang="ko-KR" sz="6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For Network</a:t>
            </a:r>
            <a:endParaRPr lang="en-US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938603" y="4152900"/>
            <a:ext cx="4006132" cy="10255"/>
            <a:chOff x="938603" y="5045273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01660" y="4315473"/>
            <a:ext cx="483714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2020.05~2020.06</a:t>
            </a:r>
          </a:p>
          <a:p>
            <a:r>
              <a:rPr lang="ko-KR" altLang="en-US" sz="18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개발인원</a:t>
            </a:r>
            <a:r>
              <a:rPr lang="ko-KR" altLang="en-US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 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: </a:t>
            </a:r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Standalone</a:t>
            </a:r>
            <a:r>
              <a:rPr lang="ko-KR" altLang="en-US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버전 </a:t>
            </a:r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- </a:t>
            </a:r>
            <a:r>
              <a:rPr lang="ko-KR" altLang="en-US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클라이언트 </a:t>
            </a:r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2</a:t>
            </a:r>
            <a:r>
              <a:rPr lang="ko-KR" altLang="en-US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명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나눔고딕" panose="020D0604000000000000" pitchFamily="50" charset="-127"/>
                <a:cs typeface="Noto Sans CJK KR Regular" pitchFamily="34" charset="0"/>
              </a:rPr>
              <a:t>09</a:t>
            </a:r>
            <a:endParaRPr lang="en-US" dirty="0">
              <a:latin typeface="나눔고딕" panose="020D0604000000000000" pitchFamily="50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390643" y="4571429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나눔고딕" panose="020D0604000000000000" pitchFamily="50" charset="-127"/>
                <a:cs typeface="Noto Sans CJK KR Medium" pitchFamily="34" charset="0"/>
              </a:rPr>
              <a:t>이미지를 넣어 주세요</a:t>
            </a:r>
            <a:endParaRPr lang="en-US" dirty="0">
              <a:latin typeface="나눔고딕" panose="020D0604000000000000" pitchFamily="50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01660" y="5754162"/>
            <a:ext cx="5911155" cy="36625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None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게임설명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명이서 결승점까지 경쟁하며 올라가는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플랫포머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게임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개발환경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C++11, Win32 API, Block Socket</a:t>
            </a:r>
          </a:p>
          <a:p>
            <a:pPr marL="0" indent="0">
              <a:buNone/>
            </a:pP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 역할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Standalone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버전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충돌체크 및 처리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카메라처리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UI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처리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온라인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C/S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버전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 프레임워크 및 통신 구조 설계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클라이언트의 충돌 로직 서버로 옮기기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 프레임워크 재 구성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ui,sound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소스링크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https://github.com/boy0501/justjumpNetwork</a:t>
            </a: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05B6FF-001E-C23C-700D-2776D56A73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2035142"/>
            <a:ext cx="9864497" cy="743803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Object 7">
            <a:extLst>
              <a:ext uri="{FF2B5EF4-FFF2-40B4-BE49-F238E27FC236}">
                <a16:creationId xmlns:a16="http://schemas.microsoft.com/office/drawing/2014/main" id="{E24853BA-B9FB-FD66-46C7-00C13BF8C4FE}"/>
              </a:ext>
            </a:extLst>
          </p:cNvPr>
          <p:cNvSpPr txBox="1"/>
          <p:nvPr/>
        </p:nvSpPr>
        <p:spPr>
          <a:xfrm>
            <a:off x="801660" y="5035505"/>
            <a:ext cx="438961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2021.10~2021.12</a:t>
            </a:r>
            <a:endParaRPr lang="en-US" altLang="ko-KR" sz="1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oto Sans CJK KR Black" pitchFamily="34" charset="0"/>
            </a:endParaRPr>
          </a:p>
          <a:p>
            <a:r>
              <a:rPr lang="ko-KR" altLang="en-US" sz="18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개발인원</a:t>
            </a:r>
            <a:r>
              <a:rPr lang="ko-KR" altLang="en-US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 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: </a:t>
            </a:r>
            <a:r>
              <a:rPr lang="ko-KR" altLang="en-US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온라인 </a:t>
            </a:r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C/S </a:t>
            </a:r>
            <a:r>
              <a:rPr lang="ko-KR" altLang="en-US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버전 </a:t>
            </a:r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- </a:t>
            </a:r>
            <a:r>
              <a:rPr lang="ko-KR" altLang="en-US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서버 </a:t>
            </a:r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3</a:t>
            </a:r>
            <a:r>
              <a:rPr lang="ko-KR" altLang="en-US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명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1002">
            <a:extLst>
              <a:ext uri="{FF2B5EF4-FFF2-40B4-BE49-F238E27FC236}">
                <a16:creationId xmlns:a16="http://schemas.microsoft.com/office/drawing/2014/main" id="{DC413E01-E3DF-ABB3-84B2-4938F806322B}"/>
              </a:ext>
            </a:extLst>
          </p:cNvPr>
          <p:cNvGrpSpPr/>
          <p:nvPr/>
        </p:nvGrpSpPr>
        <p:grpSpPr>
          <a:xfrm>
            <a:off x="5474932" y="2667239"/>
            <a:ext cx="327736" cy="854062"/>
            <a:chOff x="4059346" y="2715397"/>
            <a:chExt cx="327736" cy="854062"/>
          </a:xfrm>
        </p:grpSpPr>
        <p:grpSp>
          <p:nvGrpSpPr>
            <p:cNvPr id="6" name="그룹 1003">
              <a:extLst>
                <a:ext uri="{FF2B5EF4-FFF2-40B4-BE49-F238E27FC236}">
                  <a16:creationId xmlns:a16="http://schemas.microsoft.com/office/drawing/2014/main" id="{8748825A-04E7-D992-C7D3-5FE24DF8D47B}"/>
                </a:ext>
              </a:extLst>
            </p:cNvPr>
            <p:cNvGrpSpPr/>
            <p:nvPr/>
          </p:nvGrpSpPr>
          <p:grpSpPr>
            <a:xfrm>
              <a:off x="4059346" y="2715397"/>
              <a:ext cx="327735" cy="327735"/>
              <a:chOff x="4059346" y="2715397"/>
              <a:chExt cx="327735" cy="327735"/>
            </a:xfrm>
          </p:grpSpPr>
          <p:pic>
            <p:nvPicPr>
              <p:cNvPr id="13" name="Object 11">
                <a:extLst>
                  <a:ext uri="{FF2B5EF4-FFF2-40B4-BE49-F238E27FC236}">
                    <a16:creationId xmlns:a16="http://schemas.microsoft.com/office/drawing/2014/main" id="{2650E2E8-2538-157D-DF90-98199431DB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059346" y="2715397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" name="그룹 1004">
              <a:extLst>
                <a:ext uri="{FF2B5EF4-FFF2-40B4-BE49-F238E27FC236}">
                  <a16:creationId xmlns:a16="http://schemas.microsoft.com/office/drawing/2014/main" id="{1E8CAAAC-2A99-125A-EE39-1A935F0E1AD7}"/>
                </a:ext>
              </a:extLst>
            </p:cNvPr>
            <p:cNvGrpSpPr/>
            <p:nvPr/>
          </p:nvGrpSpPr>
          <p:grpSpPr>
            <a:xfrm>
              <a:off x="4059347" y="3241723"/>
              <a:ext cx="327735" cy="327735"/>
              <a:chOff x="4059347" y="3241723"/>
              <a:chExt cx="327735" cy="327735"/>
            </a:xfrm>
          </p:grpSpPr>
          <p:pic>
            <p:nvPicPr>
              <p:cNvPr id="12" name="Object 14">
                <a:extLst>
                  <a:ext uri="{FF2B5EF4-FFF2-40B4-BE49-F238E27FC236}">
                    <a16:creationId xmlns:a16="http://schemas.microsoft.com/office/drawing/2014/main" id="{632DA18B-A53B-CA25-1E88-77E4A5CD88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059347" y="3241723"/>
                <a:ext cx="327735" cy="3277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00412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F833BC93-1F9A-7863-7C6F-3932895FBEB5}"/>
              </a:ext>
            </a:extLst>
          </p:cNvPr>
          <p:cNvSpPr/>
          <p:nvPr/>
        </p:nvSpPr>
        <p:spPr>
          <a:xfrm>
            <a:off x="611090" y="1882967"/>
            <a:ext cx="8120857" cy="62678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431D9F0-7546-AFA4-744E-486A04581A79}"/>
              </a:ext>
            </a:extLst>
          </p:cNvPr>
          <p:cNvSpPr/>
          <p:nvPr/>
        </p:nvSpPr>
        <p:spPr>
          <a:xfrm>
            <a:off x="9226276" y="1859092"/>
            <a:ext cx="8120857" cy="62678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dirty="0">
                <a:solidFill>
                  <a:srgbClr val="000000"/>
                </a:solidFill>
                <a:latin typeface="나눔고딕" panose="020D0604000000000000" pitchFamily="50" charset="-127"/>
              </a:rPr>
              <a:t>10</a:t>
            </a:r>
            <a:endParaRPr lang="en-US" dirty="0">
              <a:latin typeface="나눔고딕" panose="020D0604000000000000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9600" y="741325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네트워크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통신량을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 줄이기 위한 로직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EC84A4-66BC-7164-8D3B-B731A1504589}"/>
              </a:ext>
            </a:extLst>
          </p:cNvPr>
          <p:cNvSpPr txBox="1"/>
          <p:nvPr/>
        </p:nvSpPr>
        <p:spPr>
          <a:xfrm>
            <a:off x="4114800" y="1305293"/>
            <a:ext cx="12268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서버에서 클라이언트로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 초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60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번씩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패킷을 보내주는 것을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매초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번으로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줄였습니다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.&gt;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630ADB-1CD9-F6E9-919B-BA85ED48256C}"/>
              </a:ext>
            </a:extLst>
          </p:cNvPr>
          <p:cNvSpPr txBox="1"/>
          <p:nvPr/>
        </p:nvSpPr>
        <p:spPr>
          <a:xfrm>
            <a:off x="643746" y="8366356"/>
            <a:ext cx="135291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모든 로직이 서버에서 돌아가고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클라이언트에서는 서버가 보내주는 위치좌표로 오브젝트를 이동하기 때문에 위치 동기화 패킷이 줄어 클라이언트에서 뚝뚝 끊기는 현상이 발생했습니다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이를 완화하기 위해 서버에서 속도를 계산하여 패킷에 담아 보낸 다음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클라이언트에서는 받은 속도를 가지고 다음 프레임때의 위치를 예상하여 끊김 현상을 완화시켰습니다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829303-78AE-218A-CCCD-55C26A99FC40}"/>
              </a:ext>
            </a:extLst>
          </p:cNvPr>
          <p:cNvSpPr txBox="1"/>
          <p:nvPr/>
        </p:nvSpPr>
        <p:spPr>
          <a:xfrm>
            <a:off x="9215390" y="2628393"/>
            <a:ext cx="863244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dirty="0">
                <a:solidFill>
                  <a:srgbClr val="2B91A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PLAYER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::move(</a:t>
            </a:r>
            <a:r>
              <a:rPr lang="en-US" altLang="ko-KR" sz="18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float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{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if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18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false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== is_active) </a:t>
            </a:r>
            <a:r>
              <a:rPr lang="en-US" altLang="ko-KR" sz="18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return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endParaRPr lang="ko-KR" altLang="en-US" sz="1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8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if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(state == 2)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{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x += (vx * 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y += ((vy * 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+ ((-25 * 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* 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/ 2));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}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else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{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x += (vx * 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y += (vy * 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}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}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D01235-571D-CA9C-A570-D830DC779C1B}"/>
              </a:ext>
            </a:extLst>
          </p:cNvPr>
          <p:cNvSpPr txBox="1">
            <a:spLocks/>
          </p:cNvSpPr>
          <p:nvPr/>
        </p:nvSpPr>
        <p:spPr>
          <a:xfrm>
            <a:off x="990266" y="2522121"/>
            <a:ext cx="68580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if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(SceneName == </a:t>
            </a:r>
            <a:r>
              <a:rPr lang="en-US" altLang="ko-KR" sz="1800" dirty="0">
                <a:solidFill>
                  <a:srgbClr val="2B91A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Scene_Name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::</a:t>
            </a:r>
            <a:r>
              <a:rPr lang="en-US" altLang="ko-KR" sz="1800" dirty="0">
                <a:solidFill>
                  <a:srgbClr val="2F4F4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SN_INGAME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{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oldx = x;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oldy = y;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move(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adjustPlayer(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spike_hurttime(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stealthtime(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vx = (x - oldx) / 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vy = (y - oldy) / 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}</a:t>
            </a:r>
            <a:r>
              <a:rPr lang="en-US" altLang="ko-KR" sz="18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else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if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(SceneName == </a:t>
            </a:r>
            <a:r>
              <a:rPr lang="en-US" altLang="ko-KR" sz="1800" dirty="0">
                <a:solidFill>
                  <a:srgbClr val="2B91A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Scene_Name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::</a:t>
            </a:r>
            <a:r>
              <a:rPr lang="en-US" altLang="ko-KR" sz="1800" dirty="0">
                <a:solidFill>
                  <a:srgbClr val="2F4F4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SN_LOBBY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{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oldx = x;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oldy = y;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move(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adjustPlayer(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vx = (x - oldx) / 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vy = (y - oldy) / 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}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2B9102-AD5F-B4B1-184E-3F0AF82C1FCA}"/>
              </a:ext>
            </a:extLst>
          </p:cNvPr>
          <p:cNvSpPr txBox="1"/>
          <p:nvPr/>
        </p:nvSpPr>
        <p:spPr>
          <a:xfrm>
            <a:off x="2895600" y="1996343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</a:rPr>
              <a:t>서버에서의 이동 로직 처리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4BE418-F826-474F-F531-DCC01B1F72A2}"/>
              </a:ext>
            </a:extLst>
          </p:cNvPr>
          <p:cNvSpPr txBox="1"/>
          <p:nvPr/>
        </p:nvSpPr>
        <p:spPr>
          <a:xfrm>
            <a:off x="11108450" y="2028509"/>
            <a:ext cx="4448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클라이언트에서의 이동 로직 처리</a:t>
            </a: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5FE35A60-E4C6-6195-8774-CF4919717144}"/>
              </a:ext>
            </a:extLst>
          </p:cNvPr>
          <p:cNvGrpSpPr/>
          <p:nvPr/>
        </p:nvGrpSpPr>
        <p:grpSpPr>
          <a:xfrm>
            <a:off x="612523" y="1081005"/>
            <a:ext cx="16734610" cy="28800"/>
            <a:chOff x="938603" y="5045273"/>
            <a:chExt cx="4006132" cy="10255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29B23EDA-5194-D0FB-8E18-B60E816C8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5" name="Object 10">
            <a:extLst>
              <a:ext uri="{FF2B5EF4-FFF2-40B4-BE49-F238E27FC236}">
                <a16:creationId xmlns:a16="http://schemas.microsoft.com/office/drawing/2014/main" id="{0EE2767C-E9D9-9B65-197B-D0FCF2EE1DA7}"/>
              </a:ext>
            </a:extLst>
          </p:cNvPr>
          <p:cNvSpPr txBox="1"/>
          <p:nvPr/>
        </p:nvSpPr>
        <p:spPr>
          <a:xfrm>
            <a:off x="11334223" y="99176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 err="1">
                <a:latin typeface="나눔고딕" panose="020D0604000000000000" pitchFamily="50" charset="-127"/>
              </a:rPr>
              <a:t>JustJump</a:t>
            </a:r>
            <a:r>
              <a:rPr lang="en-US" altLang="ko-KR" dirty="0">
                <a:latin typeface="나눔고딕" panose="020D0604000000000000" pitchFamily="50" charset="-127"/>
              </a:rPr>
              <a:t> : For Network</a:t>
            </a:r>
          </a:p>
        </p:txBody>
      </p:sp>
    </p:spTree>
    <p:extLst>
      <p:ext uri="{BB962C8B-B14F-4D97-AF65-F5344CB8AC3E}">
        <p14:creationId xmlns:p14="http://schemas.microsoft.com/office/powerpoint/2010/main" val="847350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나눔고딕" panose="020D0604000000000000" pitchFamily="50" charset="-127"/>
                <a:cs typeface="Noto Sans CJK KR Regular" pitchFamily="34" charset="0"/>
              </a:rPr>
              <a:t>11</a:t>
            </a:r>
            <a:endParaRPr lang="en-US" dirty="0">
              <a:latin typeface="나눔고딕" panose="020D0604000000000000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9600" y="741324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현장실습</a:t>
            </a:r>
            <a:endParaRPr lang="en-US" b="1" dirty="0">
              <a:latin typeface="나눔고딕" panose="020D0604000000000000" pitchFamily="50" charset="-127"/>
              <a:ea typeface="나눔고딕" panose="020D0604000000000000" pitchFamily="50" charset="-127"/>
              <a:cs typeface="Biome" panose="020B05030302040208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AE32E2-37B7-D5E2-66D6-F0FEDA482609}"/>
              </a:ext>
            </a:extLst>
          </p:cNvPr>
          <p:cNvSpPr txBox="1"/>
          <p:nvPr/>
        </p:nvSpPr>
        <p:spPr>
          <a:xfrm>
            <a:off x="1085214" y="5070729"/>
            <a:ext cx="8211185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기간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2021.06.28 ~ 2021.08.20 (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imc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게임즈 현장실습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업무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QA,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이벤트 기획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주간 진행되는 여름 특별이벤트 기획 후 퀘스트를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LUA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스크립트로 구현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LUA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스크립트 내에서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CPP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만들어진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활용하여 대화스크립트 제작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XML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프로퍼티를 추가하여 퀘스트 등록 및 퀘스트용 드롭 아이템 등록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REDMINE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통해 개발 이슈 등록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9411200F-C199-3512-B3D7-3D6B6E8CD138}"/>
              </a:ext>
            </a:extLst>
          </p:cNvPr>
          <p:cNvGrpSpPr/>
          <p:nvPr/>
        </p:nvGrpSpPr>
        <p:grpSpPr>
          <a:xfrm>
            <a:off x="612523" y="1081005"/>
            <a:ext cx="16734610" cy="28800"/>
            <a:chOff x="938603" y="5045273"/>
            <a:chExt cx="4006132" cy="10255"/>
          </a:xfrm>
        </p:grpSpPr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BF8029B4-F0C3-F541-1C4A-D90A603E3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7" name="Object 10">
            <a:extLst>
              <a:ext uri="{FF2B5EF4-FFF2-40B4-BE49-F238E27FC236}">
                <a16:creationId xmlns:a16="http://schemas.microsoft.com/office/drawing/2014/main" id="{F137ED06-4430-353B-49E7-754DD25DF575}"/>
              </a:ext>
            </a:extLst>
          </p:cNvPr>
          <p:cNvSpPr txBox="1"/>
          <p:nvPr/>
        </p:nvSpPr>
        <p:spPr>
          <a:xfrm>
            <a:off x="11334223" y="99176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 err="1">
                <a:latin typeface="나눔고딕" panose="020D0604000000000000" pitchFamily="50" charset="-127"/>
              </a:rPr>
              <a:t>Granado</a:t>
            </a:r>
            <a:r>
              <a:rPr lang="en-US" altLang="ko-KR" dirty="0">
                <a:latin typeface="나눔고딕" panose="020D0604000000000000" pitchFamily="50" charset="-127"/>
              </a:rPr>
              <a:t> Espada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8FD4DB-48A0-97AA-9C9C-B139C38060CF}"/>
              </a:ext>
            </a:extLst>
          </p:cNvPr>
          <p:cNvSpPr txBox="1"/>
          <p:nvPr/>
        </p:nvSpPr>
        <p:spPr>
          <a:xfrm>
            <a:off x="997225" y="6560243"/>
            <a:ext cx="8305800" cy="35394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기획 이벤트에 대한 게시판 반응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익명 게시판에서는 혹평을 많이 받았습니다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(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보상이 적다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매번 똑같은 방식이다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게임내의 유저에게는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내용이 신선하다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라는 호평을 받았습니다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느낀 점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실제 현업에서 개발 프로세스가 어떻게 진행되는지 배웠습니다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개발의 거름망인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QA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팀을 직접 경험하면서 중요성에 대해 배웠습니다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라이브서버에 이벤트를 기획하고 내보면서 게임개발의 뿌듯함을 느꼈습니다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실제 이벤트 링크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여름 감기 이벤트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https://ge.hanbiton.com/NewsInfo/UpdateCompleteView.aspx?postKey=625683&amp;searchHead=&amp;page=1&amp;searchKeyWord=&amp;searchType=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96F77142-671A-638E-643F-18ED47601B49}"/>
              </a:ext>
            </a:extLst>
          </p:cNvPr>
          <p:cNvSpPr txBox="1"/>
          <p:nvPr/>
        </p:nvSpPr>
        <p:spPr>
          <a:xfrm>
            <a:off x="1085215" y="2247900"/>
            <a:ext cx="4006133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그라나도</a:t>
            </a:r>
            <a:endParaRPr lang="en-US" altLang="ko-KR" sz="6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6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에스파다</a:t>
            </a:r>
            <a:endParaRPr lang="en-US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" name="그룹 1001">
            <a:extLst>
              <a:ext uri="{FF2B5EF4-FFF2-40B4-BE49-F238E27FC236}">
                <a16:creationId xmlns:a16="http://schemas.microsoft.com/office/drawing/2014/main" id="{FA68821C-7243-4D1C-E14C-62477F70F9DD}"/>
              </a:ext>
            </a:extLst>
          </p:cNvPr>
          <p:cNvGrpSpPr/>
          <p:nvPr/>
        </p:nvGrpSpPr>
        <p:grpSpPr>
          <a:xfrm>
            <a:off x="1140224" y="4744351"/>
            <a:ext cx="4006132" cy="10255"/>
            <a:chOff x="938603" y="5045273"/>
            <a:chExt cx="4006132" cy="10255"/>
          </a:xfrm>
        </p:grpSpPr>
        <p:pic>
          <p:nvPicPr>
            <p:cNvPr id="9" name="Object 3">
              <a:extLst>
                <a:ext uri="{FF2B5EF4-FFF2-40B4-BE49-F238E27FC236}">
                  <a16:creationId xmlns:a16="http://schemas.microsoft.com/office/drawing/2014/main" id="{6480F1A9-F0E2-655B-8DE5-F8594C9B7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8CF29544-96D1-DE77-A342-0DC6D5771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7133" y="1581150"/>
            <a:ext cx="7620000" cy="712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1002">
            <a:extLst>
              <a:ext uri="{FF2B5EF4-FFF2-40B4-BE49-F238E27FC236}">
                <a16:creationId xmlns:a16="http://schemas.microsoft.com/office/drawing/2014/main" id="{373793DF-1F0E-D373-6256-90ADADBC06D7}"/>
              </a:ext>
            </a:extLst>
          </p:cNvPr>
          <p:cNvGrpSpPr/>
          <p:nvPr/>
        </p:nvGrpSpPr>
        <p:grpSpPr>
          <a:xfrm>
            <a:off x="4267200" y="3290490"/>
            <a:ext cx="327736" cy="854062"/>
            <a:chOff x="4059346" y="2715397"/>
            <a:chExt cx="327736" cy="854062"/>
          </a:xfrm>
        </p:grpSpPr>
        <p:grpSp>
          <p:nvGrpSpPr>
            <p:cNvPr id="10" name="그룹 1003">
              <a:extLst>
                <a:ext uri="{FF2B5EF4-FFF2-40B4-BE49-F238E27FC236}">
                  <a16:creationId xmlns:a16="http://schemas.microsoft.com/office/drawing/2014/main" id="{225518BE-23BD-19F6-F67D-3FAD666922B9}"/>
                </a:ext>
              </a:extLst>
            </p:cNvPr>
            <p:cNvGrpSpPr/>
            <p:nvPr/>
          </p:nvGrpSpPr>
          <p:grpSpPr>
            <a:xfrm>
              <a:off x="4059346" y="2715397"/>
              <a:ext cx="327735" cy="327735"/>
              <a:chOff x="4059346" y="2715397"/>
              <a:chExt cx="327735" cy="327735"/>
            </a:xfrm>
          </p:grpSpPr>
          <p:pic>
            <p:nvPicPr>
              <p:cNvPr id="21" name="Object 11">
                <a:extLst>
                  <a:ext uri="{FF2B5EF4-FFF2-40B4-BE49-F238E27FC236}">
                    <a16:creationId xmlns:a16="http://schemas.microsoft.com/office/drawing/2014/main" id="{083A25C3-8B8E-F63B-9F45-89D70DF8A7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059346" y="2715397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4" name="그룹 1004">
              <a:extLst>
                <a:ext uri="{FF2B5EF4-FFF2-40B4-BE49-F238E27FC236}">
                  <a16:creationId xmlns:a16="http://schemas.microsoft.com/office/drawing/2014/main" id="{6F5AB84C-1E5A-F8DE-1B7B-FA0688E06856}"/>
                </a:ext>
              </a:extLst>
            </p:cNvPr>
            <p:cNvGrpSpPr/>
            <p:nvPr/>
          </p:nvGrpSpPr>
          <p:grpSpPr>
            <a:xfrm>
              <a:off x="4059347" y="3241723"/>
              <a:ext cx="327735" cy="327735"/>
              <a:chOff x="4059347" y="3241723"/>
              <a:chExt cx="327735" cy="327735"/>
            </a:xfrm>
          </p:grpSpPr>
          <p:pic>
            <p:nvPicPr>
              <p:cNvPr id="20" name="Object 14">
                <a:extLst>
                  <a:ext uri="{FF2B5EF4-FFF2-40B4-BE49-F238E27FC236}">
                    <a16:creationId xmlns:a16="http://schemas.microsoft.com/office/drawing/2014/main" id="{087B0767-9161-AA47-58C0-2A42B90CEE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059347" y="3241723"/>
                <a:ext cx="327735" cy="3277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19847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dirty="0">
                <a:solidFill>
                  <a:srgbClr val="000000"/>
                </a:solidFill>
                <a:latin typeface="나눔고딕" panose="020D0604000000000000" pitchFamily="50" charset="-127"/>
              </a:rPr>
              <a:t>12</a:t>
            </a:r>
            <a:endParaRPr lang="en-US" dirty="0">
              <a:latin typeface="나눔고딕" panose="020D0604000000000000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9600" y="741324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그 외 프로젝트</a:t>
            </a:r>
            <a:r>
              <a:rPr lang="en-US" altLang="ko-KR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(</a:t>
            </a:r>
            <a:r>
              <a:rPr lang="ko-KR" altLang="en-US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클라이언트 작업</a:t>
            </a:r>
            <a:r>
              <a:rPr lang="en-US" altLang="ko-KR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)</a:t>
            </a:r>
            <a:endParaRPr lang="en-US" b="1" dirty="0">
              <a:latin typeface="나눔고딕" panose="020D0604000000000000" pitchFamily="50" charset="-127"/>
              <a:ea typeface="나눔고딕" panose="020D0604000000000000" pitchFamily="50" charset="-127"/>
              <a:cs typeface="Biome" panose="020B05030302040208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AE32E2-37B7-D5E2-66D6-F0FEDA482609}"/>
              </a:ext>
            </a:extLst>
          </p:cNvPr>
          <p:cNvSpPr txBox="1"/>
          <p:nvPr/>
        </p:nvSpPr>
        <p:spPr>
          <a:xfrm>
            <a:off x="897324" y="7141912"/>
            <a:ext cx="733227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IWBTB </a:t>
            </a:r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미싱노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보스 모작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(2020.10 ~ 2020.11)</a:t>
            </a:r>
          </a:p>
          <a:p>
            <a:pPr algn="ctr"/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개발인원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인개발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사용언어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Python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소개영상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https://youtu.be/Db__RmsBETw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소스코드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https://github.com/boy0501/2DGP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829946-5842-E945-37BA-5D19615824CE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97324" y="1625862"/>
            <a:ext cx="7242290" cy="50008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254261-41DE-0D90-EA9B-75DCC61F3D69}"/>
              </a:ext>
            </a:extLst>
          </p:cNvPr>
          <p:cNvSpPr txBox="1"/>
          <p:nvPr/>
        </p:nvSpPr>
        <p:spPr>
          <a:xfrm>
            <a:off x="9677400" y="7003413"/>
            <a:ext cx="7733483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Cruelty Tower (2020.9~2020.12)</a:t>
            </a:r>
          </a:p>
          <a:p>
            <a:pPr algn="ctr"/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개발인원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인개발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사용언어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C++, OpenGL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역할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sound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처리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타워 공격로직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ai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길찾기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미니맵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소개영상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https://youtu.be/NwGvtj4_O04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소스코드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6"/>
              </a:rPr>
              <a:t>https://github.com/Mari-Jun/2020_OPEN_GL-Term-Project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 descr="텍스트, 어두운이(가) 표시된 사진&#10;&#10;자동 생성된 설명">
            <a:extLst>
              <a:ext uri="{FF2B5EF4-FFF2-40B4-BE49-F238E27FC236}">
                <a16:creationId xmlns:a16="http://schemas.microsoft.com/office/drawing/2014/main" id="{9851DE6D-D6B8-3F4C-59E2-C4D388563DE1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1618242"/>
            <a:ext cx="6705600" cy="5000844"/>
          </a:xfrm>
          <a:prstGeom prst="rect">
            <a:avLst/>
          </a:prstGeom>
        </p:spPr>
      </p:pic>
      <p:grpSp>
        <p:nvGrpSpPr>
          <p:cNvPr id="2" name="그룹 1001">
            <a:extLst>
              <a:ext uri="{FF2B5EF4-FFF2-40B4-BE49-F238E27FC236}">
                <a16:creationId xmlns:a16="http://schemas.microsoft.com/office/drawing/2014/main" id="{9411200F-C199-3512-B3D7-3D6B6E8CD138}"/>
              </a:ext>
            </a:extLst>
          </p:cNvPr>
          <p:cNvGrpSpPr/>
          <p:nvPr/>
        </p:nvGrpSpPr>
        <p:grpSpPr>
          <a:xfrm>
            <a:off x="612523" y="1081005"/>
            <a:ext cx="16734610" cy="28800"/>
            <a:chOff x="938603" y="5045273"/>
            <a:chExt cx="4006132" cy="10255"/>
          </a:xfrm>
        </p:grpSpPr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BF8029B4-F0C3-F541-1C4A-D90A603E3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7" name="Object 10">
            <a:extLst>
              <a:ext uri="{FF2B5EF4-FFF2-40B4-BE49-F238E27FC236}">
                <a16:creationId xmlns:a16="http://schemas.microsoft.com/office/drawing/2014/main" id="{F137ED06-4430-353B-49E7-754DD25DF575}"/>
              </a:ext>
            </a:extLst>
          </p:cNvPr>
          <p:cNvSpPr txBox="1"/>
          <p:nvPr/>
        </p:nvSpPr>
        <p:spPr>
          <a:xfrm>
            <a:off x="11299587" y="99176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>
                <a:latin typeface="나눔고딕" panose="020D0604000000000000" pitchFamily="50" charset="-127"/>
              </a:rPr>
              <a:t>Other</a:t>
            </a:r>
            <a:r>
              <a:rPr lang="ko-KR" altLang="en-US" dirty="0">
                <a:latin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</a:rPr>
              <a:t>Projects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7810" y="1098371"/>
            <a:ext cx="10949238" cy="13542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200" kern="0" spc="-3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FruitsPangPang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990600" y="3619500"/>
            <a:ext cx="3009866" cy="10255"/>
            <a:chOff x="938603" y="5045273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26992" y="4110316"/>
            <a:ext cx="6346947" cy="54784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개발인원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3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 개발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2)</a:t>
            </a:r>
          </a:p>
          <a:p>
            <a:pPr algn="just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게임설명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수집한 아이템을 적에게 던져 맞추는 게임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개발환경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C++11, Unreal Engine 4, IOCP , MSSQL</a:t>
            </a:r>
          </a:p>
          <a:p>
            <a:pPr algn="just"/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 역할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 프로그래머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IOCP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사용한 로비서버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게임서버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,DB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 개발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DB(MSSQL)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연동 및 플레이어의 정보 저장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 및 클라이언트의 네트워크 모듈 개발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 프로그래머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기본 틀 및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사용되는 기능 로직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Invetory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RankBoard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KillLog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Shop,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ResultBoard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]UI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과일 생성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수확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 컨텐츠 부분 개발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 기술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매칭 시스템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Stored Procedure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사용한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Database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언리얼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클라이언트 네트워크 모듈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(Overlapped I/O Callback)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소개영상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https://youtu.be/fn6TnzF7jdw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소스코드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https://github.com/YeajunLee/FruitsPangPang</a:t>
            </a:r>
            <a:r>
              <a:rPr 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27810" y="3233961"/>
            <a:ext cx="54217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나눔고딕" panose="020D0604000000000000" pitchFamily="50" charset="-127"/>
                <a:cs typeface="Noto Sans CJK KR Black" pitchFamily="34" charset="0"/>
              </a:rPr>
              <a:t>2021.07 </a:t>
            </a:r>
            <a:r>
              <a:rPr lang="en-US" dirty="0">
                <a:solidFill>
                  <a:srgbClr val="000000"/>
                </a:solidFill>
                <a:latin typeface="나눔고딕" panose="020D0604000000000000" pitchFamily="50" charset="-127"/>
                <a:cs typeface="Noto Sans CJK KR Black" pitchFamily="34" charset="0"/>
              </a:rPr>
              <a:t>~</a:t>
            </a:r>
            <a:r>
              <a:rPr lang="en-US" sz="1800" dirty="0">
                <a:solidFill>
                  <a:srgbClr val="000000"/>
                </a:solidFill>
                <a:latin typeface="나눔고딕" panose="020D0604000000000000" pitchFamily="50" charset="-127"/>
                <a:cs typeface="Noto Sans CJK KR Black" pitchFamily="34" charset="0"/>
              </a:rPr>
              <a:t> 2022.06</a:t>
            </a:r>
            <a:endParaRPr lang="en-US" dirty="0">
              <a:latin typeface="나눔고딕" panose="020D0604000000000000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dirty="0">
                <a:solidFill>
                  <a:srgbClr val="000000"/>
                </a:solidFill>
                <a:latin typeface="나눔고딕" panose="020D0604000000000000" pitchFamily="50" charset="-127"/>
              </a:rPr>
              <a:t>01</a:t>
            </a:r>
          </a:p>
        </p:txBody>
      </p:sp>
      <p:grpSp>
        <p:nvGrpSpPr>
          <p:cNvPr id="1002" name="그룹 1002"/>
          <p:cNvGrpSpPr/>
          <p:nvPr/>
        </p:nvGrpSpPr>
        <p:grpSpPr>
          <a:xfrm>
            <a:off x="8153400" y="1499696"/>
            <a:ext cx="327736" cy="854062"/>
            <a:chOff x="4059346" y="2715397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059346" y="2715397"/>
              <a:ext cx="327735" cy="327735"/>
              <a:chOff x="4059346" y="2715397"/>
              <a:chExt cx="327735" cy="32773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059346" y="2715397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059347" y="3241723"/>
              <a:ext cx="327735" cy="327735"/>
              <a:chOff x="4059347" y="3241723"/>
              <a:chExt cx="327735" cy="32773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059347" y="3241723"/>
                <a:ext cx="327735" cy="327735"/>
              </a:xfrm>
              <a:prstGeom prst="rect">
                <a:avLst/>
              </a:prstGeom>
            </p:spPr>
          </p:pic>
        </p:grpSp>
      </p:grpSp>
      <p:sp>
        <p:nvSpPr>
          <p:cNvPr id="18" name="Object 18"/>
          <p:cNvSpPr txBox="1"/>
          <p:nvPr/>
        </p:nvSpPr>
        <p:spPr>
          <a:xfrm>
            <a:off x="10390643" y="4571429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나눔고딕" panose="020D0604000000000000" pitchFamily="50" charset="-127"/>
                <a:cs typeface="Noto Sans CJK KR Medium" pitchFamily="34" charset="0"/>
              </a:rPr>
              <a:t>이미지를 넣어 주세요</a:t>
            </a:r>
            <a:endParaRPr lang="en-US" dirty="0">
              <a:latin typeface="나눔고딕" panose="020D0604000000000000" pitchFamily="50" charset="-127"/>
            </a:endParaRPr>
          </a:p>
        </p:txBody>
      </p:sp>
      <p:graphicFrame>
        <p:nvGraphicFramePr>
          <p:cNvPr id="5" name="개체 7">
            <a:extLst>
              <a:ext uri="{FF2B5EF4-FFF2-40B4-BE49-F238E27FC236}">
                <a16:creationId xmlns:a16="http://schemas.microsoft.com/office/drawing/2014/main" id="{E3DD3D57-EC5A-401C-2EC7-FD6C071036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6170453"/>
              </p:ext>
            </p:extLst>
          </p:nvPr>
        </p:nvGraphicFramePr>
        <p:xfrm>
          <a:off x="7424820" y="3228991"/>
          <a:ext cx="9663471" cy="5547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0" imgH="0" progId="PBrush">
                  <p:embed/>
                </p:oleObj>
              </mc:Choice>
              <mc:Fallback>
                <p:oleObj name="Bitmap Image" r:id="rId6" imgW="0" imgH="0" progId="PBrush">
                  <p:embed/>
                  <p:pic>
                    <p:nvPicPr>
                      <p:cNvPr id="4" name="개체 7">
                        <a:extLst>
                          <a:ext uri="{FF2B5EF4-FFF2-40B4-BE49-F238E27FC236}">
                            <a16:creationId xmlns:a16="http://schemas.microsoft.com/office/drawing/2014/main" id="{B2CE3279-5CBB-5BC4-389F-FECA3DB190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4820" y="3228991"/>
                        <a:ext cx="9663471" cy="55479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/>
          <p:nvPr/>
        </p:nvSpPr>
        <p:spPr>
          <a:xfrm>
            <a:off x="8160067" y="1360716"/>
            <a:ext cx="9532277" cy="83715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매칭 시 서버 흐름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  <a:p>
            <a:pPr algn="ctr"/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매칭 요청 시에 게임서버가 안 켜져 있는 경우 로비서버에서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ShellExcute()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이용하여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Port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번호를 명령인수로 넣고 게임서버를 실행 합니다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457200" indent="-457200">
              <a:buFont typeface="+mj-lt"/>
              <a:buAutoNum type="arabicPeriod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게임서버는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Port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번호를 받아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bind&amp;listen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해당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Port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번호를 일종의 식별자로 이용하여 로비에게 연결요청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합니다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로비서버는 해당 패킷을 받고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서버간 요청이라면 아래의 것을 실행합니다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GQCS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구분해주는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Oper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서버전용으로 변경합니다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기존의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Completion Key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버리고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새로운 식별자를 사용합니다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 방식으로 플레이어가 보내는 패킷과 서버가 보내는 패킷을 각각 분리하여 처리합니다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해당 로직의 추가설명 및 코드는 아래 링크에 있습니다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https://github.com/YeajunLee/FruitsPangPang/blob/main/%EC%84%A4%EB%AA%85/%EB%A7%A4%EC%B9%AD%20%EB%A1%9C%EC%A7%81%20%EA%B5%AC%EC%A1%B0.pdf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힘들었던 부분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  <a:p>
            <a:pPr algn="ctr"/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서버간 통신방법 설계에서 어려움을 겪었습니다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처음 이 구조를 짤 때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CreateIoCompletionPort()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소켓에 지정된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CompletionKey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내가 조작할 수 있다면 쉽게 문제를 해결할 수 있을 거라 생각했습니다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CreateIoCompletionPort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다시 호출하여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Key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바꿔보는 테스트를 해봤지만 효과가 없었기에 인터넷 검색도 해보고 교수님께도 여쭤보면서 들었던 이야기를 종합해보면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‘Key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바꾸는 행위는 가능하다 해도 할 필요가 전혀 없다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결론이었습니다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그래서 다른 방식을 고안한 게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부여 받은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Completion Key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사용하지 않고 새롭게 식별자를 받아서 구분하는 방식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이었습니다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 방식을 생각하고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구현하는 과정에서 고민을 많이 했던 것이 힘들었던 부분이었습니다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2733" y="9051489"/>
            <a:ext cx="246567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cs typeface="Noto Sans CJK KR Regular" pitchFamily="34" charset="0"/>
              </a:rPr>
              <a:t>매칭 시스템 흐름</a:t>
            </a:r>
            <a:endParaRPr lang="en-US" sz="4000" dirty="0">
              <a:latin typeface="나눔고딕" panose="020D0604000000000000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02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0371" y="6593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매칭 시스템</a:t>
            </a:r>
            <a:endParaRPr lang="en-US" altLang="ko-KR" sz="1800" b="1" dirty="0">
              <a:latin typeface="나눔고딕" panose="020D0604000000000000" pitchFamily="50" charset="-127"/>
              <a:ea typeface="나눔고딕" panose="020D0604000000000000" pitchFamily="50" charset="-127"/>
              <a:cs typeface="Biome" panose="020B05030302040208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40FBE6E-E101-9D7A-C004-6E76E51EC040}"/>
              </a:ext>
            </a:extLst>
          </p:cNvPr>
          <p:cNvSpPr/>
          <p:nvPr/>
        </p:nvSpPr>
        <p:spPr>
          <a:xfrm>
            <a:off x="592733" y="1351965"/>
            <a:ext cx="2057400" cy="76779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08AC5ED-07C0-C16F-B74C-A3337C0B9651}"/>
              </a:ext>
            </a:extLst>
          </p:cNvPr>
          <p:cNvSpPr/>
          <p:nvPr/>
        </p:nvSpPr>
        <p:spPr>
          <a:xfrm>
            <a:off x="3192352" y="1351964"/>
            <a:ext cx="2057400" cy="76779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40B74A-5BE7-5CCA-23F9-C9D155D6E9D9}"/>
              </a:ext>
            </a:extLst>
          </p:cNvPr>
          <p:cNvSpPr/>
          <p:nvPr/>
        </p:nvSpPr>
        <p:spPr>
          <a:xfrm>
            <a:off x="5777330" y="1335257"/>
            <a:ext cx="2057400" cy="76779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D2CAEA-1750-CD73-865E-5EC556DED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33" y="1866900"/>
            <a:ext cx="6799438" cy="692994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20975A9-70A1-E703-C08C-E3CDBACC3BF7}"/>
              </a:ext>
            </a:extLst>
          </p:cNvPr>
          <p:cNvSpPr txBox="1"/>
          <p:nvPr/>
        </p:nvSpPr>
        <p:spPr>
          <a:xfrm>
            <a:off x="1126133" y="1440817"/>
            <a:ext cx="134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</a:rPr>
              <a:t>게임서버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8A1C21-A30A-16E4-6D6D-8684C4E53C61}"/>
              </a:ext>
            </a:extLst>
          </p:cNvPr>
          <p:cNvSpPr txBox="1"/>
          <p:nvPr/>
        </p:nvSpPr>
        <p:spPr>
          <a:xfrm>
            <a:off x="3667649" y="1439474"/>
            <a:ext cx="134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</a:rPr>
              <a:t>로비서버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F04810-42E7-70BB-1C63-7CFD4904CF27}"/>
              </a:ext>
            </a:extLst>
          </p:cNvPr>
          <p:cNvSpPr txBox="1"/>
          <p:nvPr/>
        </p:nvSpPr>
        <p:spPr>
          <a:xfrm>
            <a:off x="6177973" y="1416805"/>
            <a:ext cx="134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</a:rPr>
              <a:t>클라이언트</a:t>
            </a:r>
          </a:p>
        </p:txBody>
      </p:sp>
      <p:grpSp>
        <p:nvGrpSpPr>
          <p:cNvPr id="7" name="그룹 1001">
            <a:extLst>
              <a:ext uri="{FF2B5EF4-FFF2-40B4-BE49-F238E27FC236}">
                <a16:creationId xmlns:a16="http://schemas.microsoft.com/office/drawing/2014/main" id="{0225714F-EF0B-5AA5-2E8C-0933288F5B23}"/>
              </a:ext>
            </a:extLst>
          </p:cNvPr>
          <p:cNvGrpSpPr/>
          <p:nvPr/>
        </p:nvGrpSpPr>
        <p:grpSpPr>
          <a:xfrm>
            <a:off x="612523" y="1081005"/>
            <a:ext cx="16734610" cy="28800"/>
            <a:chOff x="938603" y="5045273"/>
            <a:chExt cx="4006132" cy="10255"/>
          </a:xfrm>
        </p:grpSpPr>
        <p:pic>
          <p:nvPicPr>
            <p:cNvPr id="9" name="Object 3">
              <a:extLst>
                <a:ext uri="{FF2B5EF4-FFF2-40B4-BE49-F238E27FC236}">
                  <a16:creationId xmlns:a16="http://schemas.microsoft.com/office/drawing/2014/main" id="{54A74E14-2B9E-46C3-74C9-70839985F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16" name="Object 10">
            <a:extLst>
              <a:ext uri="{FF2B5EF4-FFF2-40B4-BE49-F238E27FC236}">
                <a16:creationId xmlns:a16="http://schemas.microsoft.com/office/drawing/2014/main" id="{5C802309-09E2-5FFD-E761-F5C54F10B8B2}"/>
              </a:ext>
            </a:extLst>
          </p:cNvPr>
          <p:cNvSpPr txBox="1"/>
          <p:nvPr/>
        </p:nvSpPr>
        <p:spPr>
          <a:xfrm>
            <a:off x="11334223" y="99176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>
                <a:latin typeface="나눔고딕" panose="020D0604000000000000" pitchFamily="50" charset="-127"/>
              </a:rPr>
              <a:t>FruitsPangPang</a:t>
            </a: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504B0E4C-B48F-8404-1AA7-4A2C1BBC35BC}"/>
              </a:ext>
            </a:extLst>
          </p:cNvPr>
          <p:cNvGrpSpPr/>
          <p:nvPr/>
        </p:nvGrpSpPr>
        <p:grpSpPr>
          <a:xfrm>
            <a:off x="8146123" y="6105300"/>
            <a:ext cx="9446251" cy="28800"/>
            <a:chOff x="938603" y="5045273"/>
            <a:chExt cx="4006132" cy="10255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98116AAF-BBAF-6FBC-1136-F94819D8B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7B58AB6-494F-BDB9-7308-9F879564601C}"/>
              </a:ext>
            </a:extLst>
          </p:cNvPr>
          <p:cNvSpPr txBox="1"/>
          <p:nvPr/>
        </p:nvSpPr>
        <p:spPr>
          <a:xfrm>
            <a:off x="3667649" y="9420821"/>
            <a:ext cx="2199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12B7509-EAEA-D0AB-71B7-4C524E683A0A}"/>
              </a:ext>
            </a:extLst>
          </p:cNvPr>
          <p:cNvSpPr/>
          <p:nvPr/>
        </p:nvSpPr>
        <p:spPr>
          <a:xfrm>
            <a:off x="9551311" y="1205581"/>
            <a:ext cx="7795822" cy="52242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4F43F2-4585-279A-EF1E-A6AA139D0C6A}"/>
              </a:ext>
            </a:extLst>
          </p:cNvPr>
          <p:cNvSpPr/>
          <p:nvPr/>
        </p:nvSpPr>
        <p:spPr>
          <a:xfrm>
            <a:off x="626469" y="1206193"/>
            <a:ext cx="8310122" cy="80494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 rot="-21600000">
            <a:off x="609601" y="9282203"/>
            <a:ext cx="738571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DB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관련 로직 흐름</a:t>
            </a:r>
            <a:endParaRPr lang="en-US" sz="4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나눔고딕" panose="020D0604000000000000" pitchFamily="50" charset="-127"/>
                <a:cs typeface="Noto Sans CJK KR Regular" pitchFamily="34" charset="0"/>
              </a:rPr>
              <a:t>03</a:t>
            </a:r>
            <a:endParaRPr lang="en-US" dirty="0">
              <a:latin typeface="나눔고딕" panose="020D0604000000000000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2523" y="698409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Biome" panose="020B0502040204020203" pitchFamily="34" charset="0"/>
              </a:rPr>
              <a:t>DB</a:t>
            </a:r>
            <a:endParaRPr lang="en-US" b="1" dirty="0">
              <a:latin typeface="나눔고딕" panose="020D0604000000000000" pitchFamily="50" charset="-127"/>
              <a:ea typeface="나눔고딕" panose="020D0604000000000000" pitchFamily="50" charset="-127"/>
              <a:cs typeface="Biome" panose="020B0502040204020203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431777" y="6930768"/>
            <a:ext cx="7915356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Item table, Player table, </a:t>
            </a: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Playerhaveitem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table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종류의 테이블을 가지고 있으며 유저정보를 기록합니다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쿼리문은 </a:t>
            </a: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StoredProcedure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이용하여 처리합니다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모든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요청은 따로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서버에서 처리 해 주며 로비서버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게임서버는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응답을 무한정 기다리지 않고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일단 다른 일을 합니다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후에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서버에서 응답이 온다면 그 때 일을 처리합니다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D828F0-EE4D-D0AD-97C8-A2153844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4056" y="1476646"/>
            <a:ext cx="6989776" cy="22111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A772E6-9AB2-4981-E4EB-7ED5BD541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7686" y="3777685"/>
            <a:ext cx="6989776" cy="2432615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0E231D-97F7-2A48-C9D8-5B42AEE4E6A8}"/>
              </a:ext>
            </a:extLst>
          </p:cNvPr>
          <p:cNvSpPr/>
          <p:nvPr/>
        </p:nvSpPr>
        <p:spPr>
          <a:xfrm>
            <a:off x="689717" y="1386532"/>
            <a:ext cx="1841751" cy="63454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A17ECF8-AE46-6FDC-8983-C8734CC0A811}"/>
              </a:ext>
            </a:extLst>
          </p:cNvPr>
          <p:cNvSpPr/>
          <p:nvPr/>
        </p:nvSpPr>
        <p:spPr>
          <a:xfrm>
            <a:off x="2971403" y="1406488"/>
            <a:ext cx="1841751" cy="63273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A93B7D3-2A5B-22F9-F0C8-ED36B6A80336}"/>
              </a:ext>
            </a:extLst>
          </p:cNvPr>
          <p:cNvSpPr/>
          <p:nvPr/>
        </p:nvSpPr>
        <p:spPr>
          <a:xfrm>
            <a:off x="5330851" y="1411624"/>
            <a:ext cx="1841751" cy="63226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C24B0B6-A803-3BE1-ED2C-F09F1CC767B0}"/>
              </a:ext>
            </a:extLst>
          </p:cNvPr>
          <p:cNvSpPr/>
          <p:nvPr/>
        </p:nvSpPr>
        <p:spPr>
          <a:xfrm>
            <a:off x="7357360" y="1411624"/>
            <a:ext cx="1514419" cy="63226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C9F588-2876-03D2-6CD9-EBBC50B9882A}"/>
              </a:ext>
            </a:extLst>
          </p:cNvPr>
          <p:cNvSpPr txBox="1"/>
          <p:nvPr/>
        </p:nvSpPr>
        <p:spPr>
          <a:xfrm>
            <a:off x="1104746" y="1488334"/>
            <a:ext cx="134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</a:rPr>
              <a:t>게임서버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5EF3E0-950C-56C2-E6A7-5BD60216E399}"/>
              </a:ext>
            </a:extLst>
          </p:cNvPr>
          <p:cNvSpPr txBox="1"/>
          <p:nvPr/>
        </p:nvSpPr>
        <p:spPr>
          <a:xfrm>
            <a:off x="3481725" y="1469408"/>
            <a:ext cx="134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</a:rPr>
              <a:t>DB</a:t>
            </a:r>
            <a:r>
              <a:rPr lang="ko-KR" altLang="en-US" dirty="0">
                <a:latin typeface="나눔고딕" panose="020D0604000000000000" pitchFamily="50" charset="-127"/>
              </a:rPr>
              <a:t>서버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8F540C-88C9-6370-FD87-7F08C68412EB}"/>
              </a:ext>
            </a:extLst>
          </p:cNvPr>
          <p:cNvSpPr txBox="1"/>
          <p:nvPr/>
        </p:nvSpPr>
        <p:spPr>
          <a:xfrm>
            <a:off x="5731868" y="1476646"/>
            <a:ext cx="1151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</a:rPr>
              <a:t>로비서버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111509A-2CA0-CF9B-B6A2-D4F526B8B13A}"/>
              </a:ext>
            </a:extLst>
          </p:cNvPr>
          <p:cNvSpPr txBox="1"/>
          <p:nvPr/>
        </p:nvSpPr>
        <p:spPr>
          <a:xfrm>
            <a:off x="7548045" y="1469408"/>
            <a:ext cx="1341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</a:rPr>
              <a:t>클라이언트</a:t>
            </a: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48CC6C89-49EC-739F-FFA4-9A749CC166D4}"/>
              </a:ext>
            </a:extLst>
          </p:cNvPr>
          <p:cNvGrpSpPr/>
          <p:nvPr/>
        </p:nvGrpSpPr>
        <p:grpSpPr>
          <a:xfrm>
            <a:off x="612523" y="1081005"/>
            <a:ext cx="16734610" cy="28800"/>
            <a:chOff x="938603" y="5045273"/>
            <a:chExt cx="4006132" cy="10255"/>
          </a:xfrm>
        </p:grpSpPr>
        <p:pic>
          <p:nvPicPr>
            <p:cNvPr id="8" name="Object 3">
              <a:extLst>
                <a:ext uri="{FF2B5EF4-FFF2-40B4-BE49-F238E27FC236}">
                  <a16:creationId xmlns:a16="http://schemas.microsoft.com/office/drawing/2014/main" id="{C9F4DF83-BCF5-1C8F-7E4B-94EB8FD25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16" name="Object 10">
            <a:extLst>
              <a:ext uri="{FF2B5EF4-FFF2-40B4-BE49-F238E27FC236}">
                <a16:creationId xmlns:a16="http://schemas.microsoft.com/office/drawing/2014/main" id="{0A3E6CDC-E5B3-9C6C-4536-FF6FFE5E23F9}"/>
              </a:ext>
            </a:extLst>
          </p:cNvPr>
          <p:cNvSpPr txBox="1"/>
          <p:nvPr/>
        </p:nvSpPr>
        <p:spPr>
          <a:xfrm>
            <a:off x="11334223" y="99176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 err="1">
                <a:latin typeface="나눔고딕" panose="020D0604000000000000" pitchFamily="50" charset="-127"/>
              </a:rPr>
              <a:t>FruitsPangPang</a:t>
            </a:r>
            <a:endParaRPr lang="en-US" altLang="ko-KR" dirty="0">
              <a:latin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8CFA701-1611-438E-C083-190E0DA2987B}"/>
              </a:ext>
            </a:extLst>
          </p:cNvPr>
          <p:cNvSpPr/>
          <p:nvPr/>
        </p:nvSpPr>
        <p:spPr>
          <a:xfrm>
            <a:off x="2971403" y="7934120"/>
            <a:ext cx="1859282" cy="12718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9AB6917-898A-9111-1FB3-CC73264B5D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66" y="1834094"/>
            <a:ext cx="7958837" cy="714074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26A3F05-5DE4-2935-DE8C-023DD93893D8}"/>
              </a:ext>
            </a:extLst>
          </p:cNvPr>
          <p:cNvSpPr txBox="1"/>
          <p:nvPr/>
        </p:nvSpPr>
        <p:spPr>
          <a:xfrm>
            <a:off x="3481725" y="8050768"/>
            <a:ext cx="1064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</a:rPr>
              <a:t>DBMS</a:t>
            </a:r>
            <a:endParaRPr lang="ko-KR" altLang="en-US" dirty="0">
              <a:latin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5470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0850805-FA31-1B0A-F532-CC917D0673DA}"/>
              </a:ext>
            </a:extLst>
          </p:cNvPr>
          <p:cNvSpPr/>
          <p:nvPr/>
        </p:nvSpPr>
        <p:spPr>
          <a:xfrm>
            <a:off x="8979828" y="1533787"/>
            <a:ext cx="8525824" cy="55861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334223" y="99176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 err="1">
                <a:latin typeface="나눔고딕" panose="020D0604000000000000" pitchFamily="50" charset="-127"/>
              </a:rPr>
              <a:t>FruitsPangPang</a:t>
            </a:r>
            <a:endParaRPr lang="en-US" altLang="ko-KR" dirty="0">
              <a:latin typeface="나눔고딕" panose="020D0604000000000000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 rot="-21600000">
            <a:off x="1219200" y="1192784"/>
            <a:ext cx="738571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서버에서 보내는 로비 패킷을 받는 콜백함수의 패킷 조립 부분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)&gt;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나눔고딕" panose="020D0604000000000000" pitchFamily="50" charset="-127"/>
                <a:cs typeface="Noto Sans CJK KR Regular" pitchFamily="34" charset="0"/>
              </a:rPr>
              <a:t>04</a:t>
            </a:r>
            <a:endParaRPr lang="en-US" dirty="0">
              <a:latin typeface="나눔고딕" panose="020D0604000000000000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9600" y="741325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클라이언트 통신 모듈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2BA05-0D40-A0D7-B03F-7FBEF6EE253D}"/>
              </a:ext>
            </a:extLst>
          </p:cNvPr>
          <p:cNvSpPr txBox="1"/>
          <p:nvPr/>
        </p:nvSpPr>
        <p:spPr>
          <a:xfrm>
            <a:off x="499857" y="1533997"/>
            <a:ext cx="8229600" cy="55861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endParaRPr lang="ko-KR" altLang="en-US" sz="7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6F008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CALLBACK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recv_Lobbycallback(</a:t>
            </a:r>
            <a:r>
              <a:rPr lang="en-US" altLang="ko-KR" sz="1400" dirty="0">
                <a:solidFill>
                  <a:srgbClr val="2B91A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DWORD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err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400" dirty="0">
                <a:solidFill>
                  <a:srgbClr val="2B91A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DWORD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num_bytes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400" dirty="0">
                <a:solidFill>
                  <a:srgbClr val="2B91A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LPWSAOVERLAPPED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recv_over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400" dirty="0">
                <a:solidFill>
                  <a:srgbClr val="2B91A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DWORD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flag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{</a:t>
            </a:r>
          </a:p>
          <a:p>
            <a:r>
              <a:rPr lang="nn-NO" altLang="ko-KR" sz="1400" dirty="0">
                <a:solidFill>
                  <a:srgbClr val="2B91A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WSA_OVER_EX</a:t>
            </a:r>
            <a:r>
              <a:rPr lang="nn-NO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over = </a:t>
            </a:r>
            <a:r>
              <a:rPr lang="nn-NO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reinterpret_cast</a:t>
            </a:r>
            <a:r>
              <a:rPr lang="nn-NO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nn-NO" altLang="ko-KR" sz="1400" dirty="0">
                <a:solidFill>
                  <a:srgbClr val="2B91A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WSA_OVER_EX</a:t>
            </a:r>
            <a:r>
              <a:rPr lang="nn-NO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*&gt;(</a:t>
            </a:r>
            <a:r>
              <a:rPr lang="nn-NO" altLang="ko-KR" sz="14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recv_over</a:t>
            </a:r>
            <a:r>
              <a:rPr lang="nn-NO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auto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Game = </a:t>
            </a:r>
            <a:r>
              <a:rPr lang="en-US" altLang="ko-KR" sz="1400" dirty="0">
                <a:solidFill>
                  <a:srgbClr val="2B91A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Network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::GetNetwork();</a:t>
            </a:r>
          </a:p>
          <a:p>
            <a:endParaRPr lang="ko-KR" altLang="en-US" sz="14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if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nullptr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== Game</a:t>
            </a:r>
            <a:r>
              <a:rPr lang="en-US" altLang="ko-KR" sz="1400" dirty="0">
                <a:solidFill>
                  <a:srgbClr val="0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mMyCharacter)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return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if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1400" dirty="0">
                <a:solidFill>
                  <a:srgbClr val="6F008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INVALID_SOCKET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== Game</a:t>
            </a:r>
            <a:r>
              <a:rPr lang="en-US" altLang="ko-KR" sz="1400" dirty="0">
                <a:solidFill>
                  <a:srgbClr val="0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mMyCharacter-&gt;l_socket)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return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endParaRPr lang="ko-KR" altLang="en-US" sz="14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int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to_process_data = </a:t>
            </a:r>
            <a:r>
              <a:rPr lang="en-US" altLang="ko-KR" sz="14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num_bytes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+ Game</a:t>
            </a:r>
            <a:r>
              <a:rPr lang="en-US" altLang="ko-KR" sz="1400" dirty="0">
                <a:solidFill>
                  <a:srgbClr val="0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mMyCharacter-&gt;l_prev_size;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unsigned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char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packet = over-&gt;getBuf();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int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packet_size = packet[0];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while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(packet_size &lt;= to_process_data) 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Game</a:t>
            </a:r>
            <a:r>
              <a:rPr lang="en-US" altLang="ko-KR" sz="1400" dirty="0">
                <a:solidFill>
                  <a:srgbClr val="0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process_LobbyPacket(packet);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to_process_data -= packet_size;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packet += packet_size;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if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(to_process_data &gt; 0) packet_size = packet[0];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else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break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}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Game</a:t>
            </a:r>
            <a:r>
              <a:rPr lang="en-US" altLang="ko-KR" sz="1400" dirty="0">
                <a:solidFill>
                  <a:srgbClr val="0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mMyCharacter-&gt;l_prev_size = to_process_data;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If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(to_process_data &gt; 0){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memcpy(over-&gt;getBuf(), packet, to_process_data);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}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Game</a:t>
            </a:r>
            <a:r>
              <a:rPr lang="en-US" altLang="ko-KR" sz="1400" dirty="0">
                <a:solidFill>
                  <a:srgbClr val="0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mMyCharacter-&gt;recvLobbyPacket();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}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944ABA-72CD-54CB-2BC9-2C7A76FA56BE}"/>
              </a:ext>
            </a:extLst>
          </p:cNvPr>
          <p:cNvSpPr txBox="1"/>
          <p:nvPr/>
        </p:nvSpPr>
        <p:spPr>
          <a:xfrm>
            <a:off x="8991600" y="7120142"/>
            <a:ext cx="86868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Unreal Editor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라는 개발도구 사용에 따라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Editor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에서만 적용되는 기능을 따로 개발했습니다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Editor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에는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Simulation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Stop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버튼이 있는데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Stop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버튼을 누른다고 해서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Unreal Editor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꺼지는 것이 아니기에 전역변수인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Network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클래스가 초기화가 되지 않아 다시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Simulation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했을 때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이전의 값을 사용하는 문제가 있었습니다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그래서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Unreal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Stop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버튼을 누를 때 불리는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EndPlay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()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Network::release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호출해서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Network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전역변수를 재 사용 가능할 수 있게 했습니다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또한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Level(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맵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바뀔 때도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EndPlay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불리게 되는데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Editor Stop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눌렀을 때와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Level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넘어갈 때를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Flag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두어 구분해주었습니다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 자신의 개발 뿐만이 아니라 팀원들의 개발 속도를 높이기 위해서 또다른 작업을 해야 했던 점에서 새로운 경험이었습니다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7F77C4-CBE7-0343-B9C8-1342943F7F67}"/>
              </a:ext>
            </a:extLst>
          </p:cNvPr>
          <p:cNvSpPr txBox="1"/>
          <p:nvPr/>
        </p:nvSpPr>
        <p:spPr>
          <a:xfrm>
            <a:off x="499857" y="7124700"/>
            <a:ext cx="822960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클라이언트의 통신 방식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Overlapped IO Callback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방식을 채택하여 네트워크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I/O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인한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blocking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비효율적인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recv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호출을 방지했습니다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Lobby/Game Server Handover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CallBack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함수를 구분하여 로비서버와 게임서버가 보내는 패킷을 구분했습니다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클래스 전역변수화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Callback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함수에서 다른 클래스를 접근하려면 해당 객체가 전역변수여야 하기 때문입니다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C00CD4D0-A60A-C2FA-CDFC-859367A2AEE8}"/>
              </a:ext>
            </a:extLst>
          </p:cNvPr>
          <p:cNvGrpSpPr/>
          <p:nvPr/>
        </p:nvGrpSpPr>
        <p:grpSpPr>
          <a:xfrm>
            <a:off x="612523" y="1081005"/>
            <a:ext cx="16734610" cy="28800"/>
            <a:chOff x="938603" y="5045273"/>
            <a:chExt cx="4006132" cy="10255"/>
          </a:xfrm>
        </p:grpSpPr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C4B345CE-D815-CE72-52A7-C1623BC0C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D938271-4188-22C4-A192-48D0066C646F}"/>
              </a:ext>
            </a:extLst>
          </p:cNvPr>
          <p:cNvSpPr txBox="1"/>
          <p:nvPr/>
        </p:nvSpPr>
        <p:spPr>
          <a:xfrm>
            <a:off x="8979828" y="1533996"/>
            <a:ext cx="8525824" cy="54784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solidFill>
                <a:srgbClr val="0000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2B91A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Network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::release()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{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if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isInit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bIsAlreadyMatching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false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mGeneratedID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0;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mMyCharacter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</a:t>
            </a:r>
            <a:r>
              <a:rPr lang="en-US" altLang="ko-KR" sz="1400" dirty="0" err="1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nullptr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for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auto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 p : </a:t>
            </a:r>
            <a:r>
              <a:rPr lang="en-US" altLang="ko-KR" sz="14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mAiCharacter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p = </a:t>
            </a:r>
            <a:r>
              <a:rPr lang="en-US" altLang="ko-KR" sz="1400" dirty="0" err="1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nullptr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for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auto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 p : </a:t>
            </a:r>
            <a:r>
              <a:rPr lang="en-US" altLang="ko-KR" sz="14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mOtherCharacter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p = </a:t>
            </a:r>
            <a:r>
              <a:rPr lang="en-US" altLang="ko-KR" sz="1400" dirty="0" err="1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nullptr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WSACleanup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();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if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(!</a:t>
            </a:r>
            <a:r>
              <a:rPr lang="en-US" altLang="ko-KR" sz="14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bLevelOpenTriggerEnabled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{</a:t>
            </a:r>
          </a:p>
          <a:p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//</a:t>
            </a:r>
            <a:r>
              <a:rPr lang="en-US" altLang="ko-KR" sz="1400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openlevel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인한 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release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아니라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endParaRPr lang="ko-KR" altLang="en-US" sz="14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//editor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중지때문에 생기는 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release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라면 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false</a:t>
            </a:r>
            <a:r>
              <a:rPr lang="ko-KR" altLang="en-US" sz="1400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시켜줌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bLoginFlag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false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//editor</a:t>
            </a:r>
            <a:r>
              <a:rPr lang="ko-KR" altLang="en-US" sz="1400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중지때문이니까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여기도 그냥 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false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다시 초기화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bLevelOpenTriggerEnabled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false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}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isInit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false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}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}</a:t>
            </a:r>
          </a:p>
          <a:p>
            <a:endParaRPr lang="en-US" altLang="ko-KR" sz="14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Object 11">
            <a:extLst>
              <a:ext uri="{FF2B5EF4-FFF2-40B4-BE49-F238E27FC236}">
                <a16:creationId xmlns:a16="http://schemas.microsoft.com/office/drawing/2014/main" id="{9CD771A9-4951-E286-464B-7A2636A4D9CD}"/>
              </a:ext>
            </a:extLst>
          </p:cNvPr>
          <p:cNvSpPr txBox="1"/>
          <p:nvPr/>
        </p:nvSpPr>
        <p:spPr>
          <a:xfrm rot="-21600000">
            <a:off x="10328638" y="1164350"/>
            <a:ext cx="594360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클래스를 재사용 할 수 있게 해주는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release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함수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1538" y="1663697"/>
            <a:ext cx="3339390" cy="19941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6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Small </a:t>
            </a:r>
          </a:p>
          <a:p>
            <a:r>
              <a:rPr lang="en-US" altLang="ko-KR" sz="6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MMO 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938603" y="5045273"/>
            <a:ext cx="4006132" cy="10255"/>
            <a:chOff x="938603" y="5045273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83829" y="4696588"/>
            <a:ext cx="400613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2021.11 ~ 2021.12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29303" y="5614810"/>
            <a:ext cx="6632631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개발인원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 개발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게임설명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몬스터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20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만 마리와 함께하는 간단한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MMO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개발환경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C++11,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lua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SFML API, IOCP, MSSQL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나눔고딕" panose="020D0604000000000000" pitchFamily="50" charset="-127"/>
                <a:cs typeface="Noto Sans CJK KR Regular" pitchFamily="34" charset="0"/>
              </a:rPr>
              <a:t>05</a:t>
            </a:r>
            <a:endParaRPr lang="en-US" dirty="0">
              <a:latin typeface="나눔고딕" panose="020D0604000000000000" pitchFamily="50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390643" y="4571429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나눔고딕" panose="020D0604000000000000" pitchFamily="50" charset="-127"/>
                <a:cs typeface="Noto Sans CJK KR Medium" pitchFamily="34" charset="0"/>
              </a:rPr>
              <a:t>이미지를 넣어 주세요</a:t>
            </a:r>
            <a:endParaRPr lang="en-US" dirty="0">
              <a:latin typeface="나눔고딕" panose="020D0604000000000000" pitchFamily="50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6230" y="8850075"/>
            <a:ext cx="5923897" cy="6771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None/>
            </a:pPr>
            <a:endParaRPr lang="en-US" altLang="ko-KR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소스코드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https://github.com/boy0501/MMOSimul</a:t>
            </a:r>
            <a:endParaRPr lang="en-US" altLang="ko-KR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AA6B7D-ACBD-19BB-EAE3-633532514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9167" y="2298322"/>
            <a:ext cx="8842905" cy="7397105"/>
          </a:xfrm>
          <a:prstGeom prst="rect">
            <a:avLst/>
          </a:prstGeom>
        </p:spPr>
      </p:pic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27ECD409-A37B-7427-777A-8E3B49BA7E28}"/>
              </a:ext>
            </a:extLst>
          </p:cNvPr>
          <p:cNvGrpSpPr/>
          <p:nvPr/>
        </p:nvGrpSpPr>
        <p:grpSpPr>
          <a:xfrm>
            <a:off x="3243356" y="2665508"/>
            <a:ext cx="327736" cy="854062"/>
            <a:chOff x="4059346" y="2715397"/>
            <a:chExt cx="327736" cy="854062"/>
          </a:xfrm>
        </p:grpSpPr>
        <p:grpSp>
          <p:nvGrpSpPr>
            <p:cNvPr id="16" name="그룹 1003">
              <a:extLst>
                <a:ext uri="{FF2B5EF4-FFF2-40B4-BE49-F238E27FC236}">
                  <a16:creationId xmlns:a16="http://schemas.microsoft.com/office/drawing/2014/main" id="{C90A4682-9BE7-F224-C618-6DAB8D1C23E4}"/>
                </a:ext>
              </a:extLst>
            </p:cNvPr>
            <p:cNvGrpSpPr/>
            <p:nvPr/>
          </p:nvGrpSpPr>
          <p:grpSpPr>
            <a:xfrm>
              <a:off x="4059346" y="2715397"/>
              <a:ext cx="327735" cy="327735"/>
              <a:chOff x="4059346" y="2715397"/>
              <a:chExt cx="327735" cy="327735"/>
            </a:xfrm>
          </p:grpSpPr>
          <p:pic>
            <p:nvPicPr>
              <p:cNvPr id="21" name="Object 11">
                <a:extLst>
                  <a:ext uri="{FF2B5EF4-FFF2-40B4-BE49-F238E27FC236}">
                    <a16:creationId xmlns:a16="http://schemas.microsoft.com/office/drawing/2014/main" id="{1416C97F-3AB1-99E9-D73C-70B52A1D39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059346" y="2715397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9" name="그룹 1004">
              <a:extLst>
                <a:ext uri="{FF2B5EF4-FFF2-40B4-BE49-F238E27FC236}">
                  <a16:creationId xmlns:a16="http://schemas.microsoft.com/office/drawing/2014/main" id="{E2D387CC-115A-87CE-861F-F846AD249806}"/>
                </a:ext>
              </a:extLst>
            </p:cNvPr>
            <p:cNvGrpSpPr/>
            <p:nvPr/>
          </p:nvGrpSpPr>
          <p:grpSpPr>
            <a:xfrm>
              <a:off x="4059347" y="3241723"/>
              <a:ext cx="327735" cy="327735"/>
              <a:chOff x="4059347" y="3241723"/>
              <a:chExt cx="327735" cy="327735"/>
            </a:xfrm>
          </p:grpSpPr>
          <p:pic>
            <p:nvPicPr>
              <p:cNvPr id="20" name="Object 14">
                <a:extLst>
                  <a:ext uri="{FF2B5EF4-FFF2-40B4-BE49-F238E27FC236}">
                    <a16:creationId xmlns:a16="http://schemas.microsoft.com/office/drawing/2014/main" id="{57B254E3-0190-54A9-4391-2BD036AF4C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059347" y="3241723"/>
                <a:ext cx="327735" cy="32773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나눔고딕" panose="020D0604000000000000" pitchFamily="50" charset="-127"/>
                <a:cs typeface="Noto Sans CJK KR Regular" pitchFamily="34" charset="0"/>
              </a:rPr>
              <a:t>06</a:t>
            </a:r>
            <a:endParaRPr lang="en-US" dirty="0">
              <a:latin typeface="나눔고딕" panose="020D0604000000000000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0371" y="704790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AI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몬스터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Lua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연동</a:t>
            </a:r>
            <a:endParaRPr lang="en-US" b="1" dirty="0">
              <a:latin typeface="나눔고딕" panose="020D0604000000000000" pitchFamily="50" charset="-127"/>
              <a:ea typeface="나눔고딕" panose="020D0604000000000000" pitchFamily="50" charset="-127"/>
              <a:cs typeface="Biome" panose="020B0503030204020804" pitchFamily="3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00399" y="7906688"/>
            <a:ext cx="12567455" cy="16619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몬스터의 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ai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로직을 </a:t>
            </a:r>
            <a:r>
              <a:rPr lang="en-US" altLang="ko-KR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lua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script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연동했습니다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모든 몬스터 스크립트는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 초마다 불리는 </a:t>
            </a:r>
            <a:r>
              <a:rPr lang="en-US" altLang="ko-KR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event_timer_ai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()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공격당했을 때 실행되는 </a:t>
            </a:r>
            <a:r>
              <a:rPr lang="en-US" altLang="ko-KR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event_hit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()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공통적으로 가지고 있습니다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플레이어에게 메시지를 보내는 함수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텔레포트하는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함수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디버프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거는 함수 등을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LUA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호출가능한 형태로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C++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구현해 놓아서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,C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++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대한 깊은 이해가 없어도 매뉴얼과 샘플 프로그램만 보고 컨텐츠를 쉽게 개발 할 수 있게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했습니다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6D44AB-7EF8-F369-B07E-E23BA1F23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129" y="1670911"/>
            <a:ext cx="5579467" cy="4781843"/>
          </a:xfrm>
          <a:prstGeom prst="rect">
            <a:avLst/>
          </a:prstGeom>
        </p:spPr>
      </p:pic>
      <p:pic>
        <p:nvPicPr>
          <p:cNvPr id="3" name="내용 개체 틀 4">
            <a:extLst>
              <a:ext uri="{FF2B5EF4-FFF2-40B4-BE49-F238E27FC236}">
                <a16:creationId xmlns:a16="http://schemas.microsoft.com/office/drawing/2014/main" id="{4FCBE76B-2BE7-0635-9C12-4642EE72B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895" y="2618700"/>
            <a:ext cx="5395905" cy="5115600"/>
          </a:xfrm>
          <a:prstGeom prst="rect">
            <a:avLst/>
          </a:prstGeom>
        </p:spPr>
      </p:pic>
      <p:sp>
        <p:nvSpPr>
          <p:cNvPr id="4" name="Object 12">
            <a:extLst>
              <a:ext uri="{FF2B5EF4-FFF2-40B4-BE49-F238E27FC236}">
                <a16:creationId xmlns:a16="http://schemas.microsoft.com/office/drawing/2014/main" id="{975CC859-CBBE-BD42-D53A-68C5E91187A4}"/>
              </a:ext>
            </a:extLst>
          </p:cNvPr>
          <p:cNvSpPr txBox="1"/>
          <p:nvPr/>
        </p:nvSpPr>
        <p:spPr>
          <a:xfrm>
            <a:off x="3972077" y="1181100"/>
            <a:ext cx="227632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&lt;Lua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내부 코드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Object 12">
            <a:extLst>
              <a:ext uri="{FF2B5EF4-FFF2-40B4-BE49-F238E27FC236}">
                <a16:creationId xmlns:a16="http://schemas.microsoft.com/office/drawing/2014/main" id="{EF04E995-72D5-AEF3-CC7B-2354158D94AE}"/>
              </a:ext>
            </a:extLst>
          </p:cNvPr>
          <p:cNvSpPr txBox="1"/>
          <p:nvPr/>
        </p:nvSpPr>
        <p:spPr>
          <a:xfrm>
            <a:off x="12161954" y="1155298"/>
            <a:ext cx="227632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&lt;C++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내부 코드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B10A30B-A3C5-FC17-7A72-2DFDE6CA3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1904" y="1680961"/>
            <a:ext cx="5579467" cy="520644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514DDCB-059F-E464-3F4B-48F7A46A4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2363" y="2754668"/>
            <a:ext cx="5977837" cy="5055832"/>
          </a:xfrm>
          <a:prstGeom prst="rect">
            <a:avLst/>
          </a:prstGeom>
        </p:spPr>
      </p:pic>
      <p:grpSp>
        <p:nvGrpSpPr>
          <p:cNvPr id="2" name="그룹 1001">
            <a:extLst>
              <a:ext uri="{FF2B5EF4-FFF2-40B4-BE49-F238E27FC236}">
                <a16:creationId xmlns:a16="http://schemas.microsoft.com/office/drawing/2014/main" id="{ADD04C4B-B790-9B49-1CCE-19BEC4C24E2E}"/>
              </a:ext>
            </a:extLst>
          </p:cNvPr>
          <p:cNvGrpSpPr/>
          <p:nvPr/>
        </p:nvGrpSpPr>
        <p:grpSpPr>
          <a:xfrm>
            <a:off x="612523" y="1081005"/>
            <a:ext cx="16734610" cy="28800"/>
            <a:chOff x="938603" y="5045273"/>
            <a:chExt cx="4006132" cy="10255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D74778AB-3E3D-85DC-439F-D6768807F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9" name="Object 10">
            <a:extLst>
              <a:ext uri="{FF2B5EF4-FFF2-40B4-BE49-F238E27FC236}">
                <a16:creationId xmlns:a16="http://schemas.microsoft.com/office/drawing/2014/main" id="{7138EB74-A9E5-9E28-B3C4-D085BD572382}"/>
              </a:ext>
            </a:extLst>
          </p:cNvPr>
          <p:cNvSpPr txBox="1"/>
          <p:nvPr/>
        </p:nvSpPr>
        <p:spPr>
          <a:xfrm>
            <a:off x="11334223" y="99176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>
                <a:latin typeface="나눔고딕" panose="020D0604000000000000" pitchFamily="50" charset="-127"/>
              </a:rPr>
              <a:t>Small MMO</a:t>
            </a:r>
          </a:p>
        </p:txBody>
      </p:sp>
    </p:spTree>
    <p:extLst>
      <p:ext uri="{BB962C8B-B14F-4D97-AF65-F5344CB8AC3E}">
        <p14:creationId xmlns:p14="http://schemas.microsoft.com/office/powerpoint/2010/main" val="483206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나눔고딕" panose="020D0604000000000000" pitchFamily="50" charset="-127"/>
                <a:cs typeface="Noto Sans CJK KR Regular" pitchFamily="34" charset="0"/>
              </a:rPr>
              <a:t>07</a:t>
            </a:r>
            <a:endParaRPr lang="en-US" dirty="0">
              <a:latin typeface="나눔고딕" panose="020D0604000000000000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3400" y="704790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동접을</a:t>
            </a:r>
            <a:r>
              <a:rPr lang="ko-KR" altLang="en-US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 늘리기 위한 </a:t>
            </a:r>
            <a:r>
              <a:rPr lang="en-US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Process</a:t>
            </a:r>
            <a:endParaRPr lang="en-US" b="1" dirty="0">
              <a:latin typeface="나눔고딕" panose="020D0604000000000000" pitchFamily="50" charset="-127"/>
              <a:ea typeface="나눔고딕" panose="020D0604000000000000" pitchFamily="50" charset="-127"/>
              <a:cs typeface="Biome" panose="020B0503030204020804" pitchFamily="3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679310" y="7878871"/>
            <a:ext cx="8371429" cy="18774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시야처리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플레이어의 상태를 모든 플레이어에게 보낼 필요가 없기 때문에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viewlist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만들어 시야처리를 통해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동접을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향상시켰습니다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섹터분할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Viewlist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만들기 위해 모든 오브젝트를 검색해야 했던 것을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Sector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분할하여 검색 오버헤드를 줄여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동접을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향상했습니다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46337" y="9052107"/>
            <a:ext cx="7026121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Sector </a:t>
            </a:r>
            <a:r>
              <a:rPr lang="ko-KR" altLang="en-US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분할 도입 전 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동접</a:t>
            </a:r>
            <a:r>
              <a:rPr lang="ko-KR" altLang="en-US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7~800                     </a:t>
            </a:r>
            <a:r>
              <a:rPr lang="en-US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Sector </a:t>
            </a:r>
            <a:r>
              <a:rPr lang="ko-KR" altLang="en-US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분할 도입 후 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동접</a:t>
            </a:r>
            <a:r>
              <a:rPr lang="ko-KR" altLang="en-US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3000 </a:t>
            </a:r>
            <a:r>
              <a:rPr lang="ko-KR" altLang="en-US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이상 </a:t>
            </a:r>
            <a:endParaRPr 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C139B7-150E-A567-6381-49E8AD6A0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489" y="6151447"/>
            <a:ext cx="3591893" cy="29549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E4E520-A425-01D0-5493-E9A52F7B5D83}"/>
              </a:ext>
            </a:extLst>
          </p:cNvPr>
          <p:cNvSpPr txBox="1"/>
          <p:nvPr/>
        </p:nvSpPr>
        <p:spPr>
          <a:xfrm>
            <a:off x="8679311" y="1161871"/>
            <a:ext cx="8371428" cy="65556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character-&gt;x = x;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character-&gt;y = y;</a:t>
            </a:r>
          </a:p>
          <a:p>
            <a:r>
              <a:rPr lang="fr-FR" altLang="ko-KR" sz="15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</a:t>
            </a:r>
            <a:r>
              <a:rPr lang="fr-FR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sx = x / 100;</a:t>
            </a:r>
            <a:r>
              <a:rPr lang="fr-FR" altLang="ko-KR" sz="15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//sectionX</a:t>
            </a:r>
            <a:endParaRPr lang="fr-FR" altLang="ko-KR" sz="15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sy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y / 100;</a:t>
            </a:r>
            <a:r>
              <a:rPr lang="en-US" altLang="ko-KR" sz="15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//</a:t>
            </a:r>
            <a:r>
              <a:rPr lang="en-US" altLang="ko-KR" sz="1500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sectionY</a:t>
            </a:r>
            <a:endParaRPr lang="ko-KR" altLang="en-US" sz="15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section_lock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oldsy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oldsx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].lock();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CSection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oldsy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oldsx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].erase(remove(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CSection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oldsy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oldsx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].begin(), 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CSection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oldsy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oldsx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].end(), character-&gt;_id), 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CSection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oldsy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oldsx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].end());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section_lock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oldsy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oldsx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].unlock();</a:t>
            </a:r>
            <a:endParaRPr lang="ko-KR" altLang="en-US" sz="15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section_lock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sy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sx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].lock();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CSection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sy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sx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].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push_back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(character-&gt;_id);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section_lock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sy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sx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].unlock();</a:t>
            </a:r>
          </a:p>
          <a:p>
            <a:endParaRPr lang="ko-KR" altLang="en-US" sz="15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500" dirty="0" err="1">
                <a:solidFill>
                  <a:srgbClr val="2B91A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unordered_set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&lt;</a:t>
            </a:r>
            <a:r>
              <a:rPr lang="en-US" altLang="ko-KR" sz="15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nearlist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for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15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max(0, 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sx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- 1); 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&lt; min(20, 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sx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+ 1); ++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){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for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15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j = max(0, 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sy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- 1); j &lt; min(20, 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sy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+ 1); ++j){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section_lock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[j][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].lock();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vector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en-US" altLang="ko-KR" sz="15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Sector{ 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CSection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[j][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};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section_lock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[j][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].unlock();</a:t>
            </a:r>
          </a:p>
          <a:p>
            <a:endParaRPr lang="ko-KR" altLang="en-US" sz="15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for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15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auto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other : Sector){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if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1500" dirty="0">
                <a:solidFill>
                  <a:srgbClr val="2B91A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Character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::</a:t>
            </a:r>
            <a:r>
              <a:rPr lang="en-US" altLang="ko-KR" sz="1500" dirty="0">
                <a:solidFill>
                  <a:srgbClr val="2B91A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STATE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::</a:t>
            </a:r>
            <a:r>
              <a:rPr lang="en-US" altLang="ko-KR" sz="1500" dirty="0">
                <a:solidFill>
                  <a:srgbClr val="2F4F4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ST_INGAME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!= characters</a:t>
            </a:r>
            <a:r>
              <a:rPr lang="en-US" altLang="ko-KR" sz="1500" dirty="0">
                <a:solidFill>
                  <a:srgbClr val="0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other</a:t>
            </a:r>
            <a:r>
              <a:rPr lang="en-US" altLang="ko-KR" sz="1500" dirty="0">
                <a:solidFill>
                  <a:srgbClr val="0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-&gt;_state)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continue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if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15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false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== 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is_Near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500" dirty="0" err="1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client_id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other))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continue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nearlist.insert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(other);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}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}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}</a:t>
            </a:r>
            <a:endParaRPr lang="ko-KR" altLang="en-US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33A013-0D08-A63A-2508-A7107B258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42" y="6140540"/>
            <a:ext cx="3732656" cy="297682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AA4CB5C-95A1-5424-C900-D8F82FCDF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2148102"/>
            <a:ext cx="5679427" cy="30993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F7B5B56-507C-411C-7405-CB2CB367CD64}"/>
              </a:ext>
            </a:extLst>
          </p:cNvPr>
          <p:cNvSpPr txBox="1"/>
          <p:nvPr/>
        </p:nvSpPr>
        <p:spPr>
          <a:xfrm>
            <a:off x="2858570" y="1440250"/>
            <a:ext cx="2857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고딕" panose="020D0604000000000000" pitchFamily="50" charset="-127"/>
              </a:rPr>
              <a:t>&lt; CPU</a:t>
            </a:r>
            <a:r>
              <a:rPr lang="ko-KR" altLang="en-US" sz="3200" dirty="0">
                <a:latin typeface="나눔고딕" panose="020D0604000000000000" pitchFamily="50" charset="-127"/>
              </a:rPr>
              <a:t>사양 </a:t>
            </a:r>
            <a:r>
              <a:rPr lang="en-US" altLang="ko-KR" sz="3200" dirty="0">
                <a:latin typeface="나눔고딕" panose="020D0604000000000000" pitchFamily="50" charset="-127"/>
              </a:rPr>
              <a:t>&gt;</a:t>
            </a:r>
            <a:endParaRPr lang="ko-KR" altLang="en-US" sz="3200" dirty="0">
              <a:latin typeface="나눔고딕" panose="020D0604000000000000" pitchFamily="50" charset="-127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83E8D973-0706-652A-10A6-13B2EB5CD4FE}"/>
              </a:ext>
            </a:extLst>
          </p:cNvPr>
          <p:cNvGrpSpPr/>
          <p:nvPr/>
        </p:nvGrpSpPr>
        <p:grpSpPr>
          <a:xfrm>
            <a:off x="612523" y="1081005"/>
            <a:ext cx="16734610" cy="28800"/>
            <a:chOff x="938603" y="5045273"/>
            <a:chExt cx="4006132" cy="10255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84D81F94-B8F6-9915-A321-FB246D850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4" name="Object 10">
            <a:extLst>
              <a:ext uri="{FF2B5EF4-FFF2-40B4-BE49-F238E27FC236}">
                <a16:creationId xmlns:a16="http://schemas.microsoft.com/office/drawing/2014/main" id="{426B8364-889D-EF52-0FF9-46A2F305B1EE}"/>
              </a:ext>
            </a:extLst>
          </p:cNvPr>
          <p:cNvSpPr txBox="1"/>
          <p:nvPr/>
        </p:nvSpPr>
        <p:spPr>
          <a:xfrm>
            <a:off x="11334223" y="99176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>
                <a:latin typeface="나눔고딕" panose="020D0604000000000000" pitchFamily="50" charset="-127"/>
              </a:rPr>
              <a:t>Small MMO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12C31B1-DFFC-EDE9-155B-AFF9EF8C1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743" y="1377645"/>
            <a:ext cx="6633634" cy="590957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나눔고딕" panose="020D0604000000000000" pitchFamily="50" charset="-127"/>
                <a:cs typeface="Noto Sans CJK KR Regular" pitchFamily="34" charset="0"/>
              </a:rPr>
              <a:t>08</a:t>
            </a:r>
            <a:endParaRPr lang="en-US" dirty="0">
              <a:latin typeface="나눔고딕" panose="020D0604000000000000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9600" y="704790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이벤트 타이머 스레드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944ABA-72CD-54CB-2BC9-2C7A76FA56BE}"/>
              </a:ext>
            </a:extLst>
          </p:cNvPr>
          <p:cNvSpPr txBox="1"/>
          <p:nvPr/>
        </p:nvSpPr>
        <p:spPr>
          <a:xfrm>
            <a:off x="1200723" y="7546098"/>
            <a:ext cx="156678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특정 이벤트들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디버프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자동회복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리스폰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처리하기 위해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TimerThread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만들어 처리했습니다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Concurrency_queue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원하는 이벤트를 넣고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TimerThread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pop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하여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PQCS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통해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GQCS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이벤트를 넘겨줍니다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Pop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했을 때 이벤트가 실행되어야 할 시간이 아니라면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queue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다시 넣어주고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1ms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또는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1ms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아래라면 그 시간 만큼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sleep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해주어 스레드가 의미없이 돌아가는 것을 줄였습니다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EAC537-C458-247D-F7D3-819B91307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9" y="1301612"/>
            <a:ext cx="7822297" cy="5992259"/>
          </a:xfrm>
          <a:prstGeom prst="rect">
            <a:avLst/>
          </a:prstGeom>
        </p:spPr>
      </p:pic>
      <p:grpSp>
        <p:nvGrpSpPr>
          <p:cNvPr id="2" name="그룹 1001">
            <a:extLst>
              <a:ext uri="{FF2B5EF4-FFF2-40B4-BE49-F238E27FC236}">
                <a16:creationId xmlns:a16="http://schemas.microsoft.com/office/drawing/2014/main" id="{E8940A0C-B34E-E3E1-D458-9C164784C0F9}"/>
              </a:ext>
            </a:extLst>
          </p:cNvPr>
          <p:cNvGrpSpPr/>
          <p:nvPr/>
        </p:nvGrpSpPr>
        <p:grpSpPr>
          <a:xfrm>
            <a:off x="612523" y="1081005"/>
            <a:ext cx="16734610" cy="28800"/>
            <a:chOff x="938603" y="5045273"/>
            <a:chExt cx="4006132" cy="10255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97552464-A9AC-737A-657D-290767C27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4" name="Object 10">
            <a:extLst>
              <a:ext uri="{FF2B5EF4-FFF2-40B4-BE49-F238E27FC236}">
                <a16:creationId xmlns:a16="http://schemas.microsoft.com/office/drawing/2014/main" id="{922D4FB7-B542-7783-1D84-B2048AE3129A}"/>
              </a:ext>
            </a:extLst>
          </p:cNvPr>
          <p:cNvSpPr txBox="1"/>
          <p:nvPr/>
        </p:nvSpPr>
        <p:spPr>
          <a:xfrm>
            <a:off x="11334223" y="99176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>
                <a:latin typeface="나눔고딕" panose="020D0604000000000000" pitchFamily="50" charset="-127"/>
              </a:rPr>
              <a:t>Small MMO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9DBD422-EC3D-B0B6-4E10-2FE648F2DF90}"/>
              </a:ext>
            </a:extLst>
          </p:cNvPr>
          <p:cNvSpPr/>
          <p:nvPr/>
        </p:nvSpPr>
        <p:spPr>
          <a:xfrm>
            <a:off x="6774242" y="2765211"/>
            <a:ext cx="755703" cy="266023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892CFF7-4217-EF6D-E669-3DFBA2C7D62F}"/>
              </a:ext>
            </a:extLst>
          </p:cNvPr>
          <p:cNvSpPr/>
          <p:nvPr/>
        </p:nvSpPr>
        <p:spPr>
          <a:xfrm>
            <a:off x="9081657" y="1302575"/>
            <a:ext cx="7869600" cy="5940000"/>
          </a:xfrm>
          <a:prstGeom prst="rect">
            <a:avLst/>
          </a:prstGeom>
          <a:noFill/>
          <a:ln w="1016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60AEFA0-3412-F0CB-EAEB-A6B499BBD856}"/>
              </a:ext>
            </a:extLst>
          </p:cNvPr>
          <p:cNvCxnSpPr/>
          <p:nvPr/>
        </p:nvCxnSpPr>
        <p:spPr>
          <a:xfrm flipV="1">
            <a:off x="7529945" y="1301612"/>
            <a:ext cx="1551712" cy="1463599"/>
          </a:xfrm>
          <a:prstGeom prst="line">
            <a:avLst/>
          </a:prstGeom>
          <a:ln w="666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6E0F094-695C-C768-0C29-71B86C613F91}"/>
              </a:ext>
            </a:extLst>
          </p:cNvPr>
          <p:cNvCxnSpPr/>
          <p:nvPr/>
        </p:nvCxnSpPr>
        <p:spPr>
          <a:xfrm>
            <a:off x="7529945" y="3017437"/>
            <a:ext cx="1551712" cy="4224175"/>
          </a:xfrm>
          <a:prstGeom prst="line">
            <a:avLst/>
          </a:prstGeom>
          <a:ln w="666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1851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3008</TotalTime>
  <Words>2250</Words>
  <Application>Microsoft Office PowerPoint</Application>
  <PresentationFormat>사용자 지정</PresentationFormat>
  <Paragraphs>308</Paragraphs>
  <Slides>13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나눔고딕</vt:lpstr>
      <vt:lpstr>Arial</vt:lpstr>
      <vt:lpstr>Calibri</vt:lpstr>
      <vt:lpstr>Wingdings</vt:lpstr>
      <vt:lpstr>Office Theme</vt:lpstr>
      <vt:lpstr>Bitmap 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lee sumin</cp:lastModifiedBy>
  <cp:revision>62</cp:revision>
  <dcterms:created xsi:type="dcterms:W3CDTF">2022-09-09T01:22:17Z</dcterms:created>
  <dcterms:modified xsi:type="dcterms:W3CDTF">2022-10-01T20:11:50Z</dcterms:modified>
</cp:coreProperties>
</file>